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9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sp>
          <p:nvSpPr>
            <p:cNvPr id="5" name="Freeform 14"/>
            <p:cNvSpPr/>
            <p:nvPr/>
          </p:nvSpPr>
          <p:spPr>
            <a:xfrm>
              <a:off x="0" y="-8467"/>
              <a:ext cx="863600" cy="569797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6" name="Straight Connector 18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9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Isosceles Triangle 22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26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3C5E6-73E2-4BDE-8977-2E583463DA22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C3119-0D16-43B4-AD80-26B377890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B442E-E83E-4A6C-A0D7-CD94984896AC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71158-C9B5-434B-BCE1-79D3BB0112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61733-0180-4317-A32C-987AB804E996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3EC54-1778-40A4-82DD-F69F20CA9A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9C64A-E5E8-4D67-AD75-B7D12FBE3AE8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F9BEF-9268-4C86-8F33-D7F8BC9329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33FED-659E-4188-B3BC-41F8690F42DE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ED89E-4A86-4A2D-9459-6069F1E74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9450A-FEA1-4702-8F13-15866C17CBEE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5E3C6-D3BC-438E-9DDE-5DDC2240B1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DC916-DA18-4D67-A4F9-32D5BEAB9DDB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0B380-AC9A-4465-9C3F-0717D3F194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FE42F-2C96-4BA9-849E-C0140C5205C3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A3565-7349-4DD1-9215-987BD0D65F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E5F54-50EF-41B4-8F00-BB9D82786C58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C17B1-7B56-4D83-81A1-43846CDD7A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8E353-9255-4A3E-87E3-CBE40C5097BE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66D87-6C24-41C7-8986-CC37387491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9FA12-AEB3-4CD9-A48A-5AEC4C12919B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59986-96B0-4DE1-BD2D-6545743CD2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A9EE5-5965-427D-8F1F-14D224962083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18A05-ADDB-47F8-A392-ED3AFA7396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4A809-7D00-4552-B1E5-9FF3FA8B6787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13EA8-2220-4715-93F2-27B0FF87CA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F32B3-1F78-49DF-8949-32ECB272F346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BD450-F50B-4193-8E00-BB7C28B480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D8565-ED48-408E-B10D-5363E773F951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FA98B-CF58-4863-84B2-99CAE045C7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29356-3E9E-42C3-8A2E-02E8F7730469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F7027-C098-4738-B1DB-5D7621B10C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3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F30E20-B1F2-49AE-BF90-699308A7991F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4D030564-B0F8-439D-B1BB-297911D4F1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68" r:id="rId2"/>
    <p:sldLayoutId id="2147483767" r:id="rId3"/>
    <p:sldLayoutId id="2147483766" r:id="rId4"/>
    <p:sldLayoutId id="2147483765" r:id="rId5"/>
    <p:sldLayoutId id="2147483764" r:id="rId6"/>
    <p:sldLayoutId id="2147483763" r:id="rId7"/>
    <p:sldLayoutId id="2147483762" r:id="rId8"/>
    <p:sldLayoutId id="2147483761" r:id="rId9"/>
    <p:sldLayoutId id="2147483760" r:id="rId10"/>
    <p:sldLayoutId id="2147483770" r:id="rId11"/>
    <p:sldLayoutId id="2147483759" r:id="rId12"/>
    <p:sldLayoutId id="2147483771" r:id="rId13"/>
    <p:sldLayoutId id="2147483758" r:id="rId14"/>
    <p:sldLayoutId id="2147483757" r:id="rId15"/>
    <p:sldLayoutId id="2147483756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5"/>
          <p:cNvSpPr>
            <a:spLocks noChangeArrowheads="1"/>
          </p:cNvSpPr>
          <p:nvPr/>
        </p:nvSpPr>
        <p:spPr bwMode="auto">
          <a:xfrm>
            <a:off x="709613" y="2792413"/>
            <a:ext cx="110251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C00000"/>
                </a:solidFill>
                <a:latin typeface="Trebuchet MS" pitchFamily="34" charset="0"/>
              </a:rPr>
              <a:t>Бизнес-процесс и  способы его усовершенствования. Понятие консалтинга в области информационных технологий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3"/>
          <p:cNvSpPr>
            <a:spLocks noChangeArrowheads="1"/>
          </p:cNvSpPr>
          <p:nvPr/>
        </p:nvSpPr>
        <p:spPr bwMode="auto">
          <a:xfrm>
            <a:off x="-203200" y="203200"/>
            <a:ext cx="12026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0" lvl="2" indent="-228600">
              <a:spcBef>
                <a:spcPts val="600"/>
              </a:spcBef>
              <a:buFont typeface="Trebuchet MS" pitchFamily="34" charset="0"/>
              <a:buAutoNum type="arabicPeriod"/>
              <a:tabLst>
                <a:tab pos="449263" algn="l"/>
                <a:tab pos="817563" algn="l"/>
              </a:tabLst>
            </a:pPr>
            <a:r>
              <a:rPr lang="ru-RU" sz="2800" b="1" i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1Бизнес-процесс и способы его усовершенствования</a:t>
            </a:r>
            <a:endParaRPr lang="ru-RU" sz="3200" b="1" i="1" u="sng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8900" y="1089025"/>
            <a:ext cx="11442700" cy="18161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ü"/>
              <a:defRPr/>
            </a:pPr>
            <a:r>
              <a:rPr lang="ru-RU" sz="2800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	Бизнес-процесс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– это комплекс различных действий, преобразующих ряд данных на входе в ряд данных на выходе (товары или услуги) для другого человека или процесса, с использованием людей и оборудования.</a:t>
            </a:r>
            <a:endParaRPr lang="ru-RU" sz="2800">
              <a:latin typeface="Trebuchet MS" pitchFamily="34" charset="0"/>
            </a:endParaRPr>
          </a:p>
        </p:txBody>
      </p:sp>
      <p:pic>
        <p:nvPicPr>
          <p:cNvPr id="19459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4238" y="2965450"/>
            <a:ext cx="10042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563563" y="190500"/>
            <a:ext cx="10625137" cy="762000"/>
          </a:xfrm>
        </p:spPr>
        <p:txBody>
          <a:bodyPr/>
          <a:lstStyle/>
          <a:p>
            <a:pPr marL="342900" indent="-342900" eaLnBrk="1" hangingPunct="1"/>
            <a:r>
              <a:rPr lang="ru-RU" sz="2800" b="1" i="1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1.2 Модель непрерывного совершенствования бизнес-процесса</a:t>
            </a:r>
            <a:r>
              <a:rPr lang="ru-RU" sz="2800" smtClean="0">
                <a:solidFill>
                  <a:schemeClr val="tx2"/>
                </a:solidFill>
              </a:rPr>
              <a:t/>
            </a:r>
            <a:br>
              <a:rPr lang="ru-RU" sz="2800" smtClean="0">
                <a:solidFill>
                  <a:schemeClr val="tx2"/>
                </a:solidFill>
              </a:rPr>
            </a:br>
            <a:r>
              <a:rPr lang="ru-RU" sz="2800" b="1" i="1" u="sng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u="sng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smtClean="0">
                <a:solidFill>
                  <a:schemeClr val="tx2"/>
                </a:solidFill>
              </a:rPr>
              <a:t>CPI (Continuous Process Improvement)</a:t>
            </a:r>
            <a:endParaRPr lang="ru-RU" sz="280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482" name="Группа 15"/>
          <p:cNvGrpSpPr>
            <a:grpSpLocks/>
          </p:cNvGrpSpPr>
          <p:nvPr/>
        </p:nvGrpSpPr>
        <p:grpSpPr bwMode="auto">
          <a:xfrm>
            <a:off x="114300" y="2190750"/>
            <a:ext cx="11312525" cy="1393825"/>
            <a:chOff x="114300" y="2190750"/>
            <a:chExt cx="11312914" cy="1394266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14300" y="2190750"/>
              <a:ext cx="2065409" cy="134186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Описать процесс «как есть»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2505157" y="2190750"/>
              <a:ext cx="2019369" cy="134186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Выбрать критерии измерения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7226545" y="2190750"/>
              <a:ext cx="1982856" cy="134345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Выполнить процесс</a:t>
              </a: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9487222" y="2190750"/>
              <a:ext cx="1939992" cy="139426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Измерить результат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4802349" y="2190750"/>
              <a:ext cx="2146374" cy="134186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Выявить и применить улучшения</a:t>
              </a:r>
            </a:p>
          </p:txBody>
        </p:sp>
        <p:cxnSp>
          <p:nvCxnSpPr>
            <p:cNvPr id="12" name="Прямая со стрелкой 11"/>
            <p:cNvCxnSpPr>
              <a:stCxn id="5" idx="3"/>
              <a:endCxn id="6" idx="1"/>
            </p:cNvCxnSpPr>
            <p:nvPr/>
          </p:nvCxnSpPr>
          <p:spPr>
            <a:xfrm>
              <a:off x="2179709" y="2860887"/>
              <a:ext cx="325448" cy="0"/>
            </a:xfrm>
            <a:prstGeom prst="straightConnector1">
              <a:avLst/>
            </a:prstGeom>
            <a:ln w="635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4524527" y="2911703"/>
              <a:ext cx="325449" cy="0"/>
            </a:xfrm>
            <a:prstGeom prst="straightConnector1">
              <a:avLst/>
            </a:prstGeom>
            <a:ln w="635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6948723" y="2865651"/>
              <a:ext cx="325448" cy="0"/>
            </a:xfrm>
            <a:prstGeom prst="straightConnector1">
              <a:avLst/>
            </a:prstGeom>
            <a:ln w="635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9209401" y="2900588"/>
              <a:ext cx="325448" cy="0"/>
            </a:xfrm>
            <a:prstGeom prst="straightConnector1">
              <a:avLst/>
            </a:prstGeom>
            <a:ln w="635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483" name="Прямоугольник 16"/>
          <p:cNvSpPr>
            <a:spLocks noChangeArrowheads="1"/>
          </p:cNvSpPr>
          <p:nvPr/>
        </p:nvSpPr>
        <p:spPr bwMode="auto">
          <a:xfrm>
            <a:off x="563563" y="4129088"/>
            <a:ext cx="1150143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Определяющими принципами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 системы 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CPI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 являются постоянство и постепенность улучшений, обеспечивающие длительный и стабильный эффект при минимальных затратах на внесение изменений.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881063" y="139700"/>
            <a:ext cx="5608637" cy="711200"/>
          </a:xfrm>
        </p:spPr>
        <p:txBody>
          <a:bodyPr/>
          <a:lstStyle/>
          <a:p>
            <a:pPr marL="342900" indent="-342900" eaLnBrk="1" hangingPunct="1"/>
            <a:r>
              <a:rPr lang="ru-RU" sz="2800" b="1" i="1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1.3 Реинжиниринг</a:t>
            </a:r>
            <a:r>
              <a:rPr lang="ru-RU" sz="2800" b="1" i="1" u="sng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u="sng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963" y="736600"/>
            <a:ext cx="11374437" cy="1484313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Реинжиниринг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Reengineering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BPR)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это перестройка (перепроектирование) деловых процессов для достижения радикального, скачкообразного улучшения деятельности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фирмы.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507" name="Группа 5"/>
          <p:cNvGrpSpPr>
            <a:grpSpLocks/>
          </p:cNvGrpSpPr>
          <p:nvPr/>
        </p:nvGrpSpPr>
        <p:grpSpPr bwMode="auto">
          <a:xfrm>
            <a:off x="207963" y="2817813"/>
            <a:ext cx="11312525" cy="1393825"/>
            <a:chOff x="114300" y="2190750"/>
            <a:chExt cx="11312914" cy="1394266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114300" y="2190750"/>
              <a:ext cx="2065408" cy="1341861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Выяснить рамки проекта</a:t>
              </a: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2505157" y="2190750"/>
              <a:ext cx="2019369" cy="1341861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Научиться у других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7226545" y="2190750"/>
              <a:ext cx="1982855" cy="134345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Спланировать переход</a:t>
              </a: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9487222" y="2190750"/>
              <a:ext cx="1939992" cy="139426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Применить</a:t>
              </a: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4802348" y="2190750"/>
              <a:ext cx="2146374" cy="1341861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Поставить цели</a:t>
              </a:r>
            </a:p>
          </p:txBody>
        </p:sp>
        <p:cxnSp>
          <p:nvCxnSpPr>
            <p:cNvPr id="12" name="Прямая со стрелкой 11"/>
            <p:cNvCxnSpPr>
              <a:stCxn id="7" idx="3"/>
              <a:endCxn id="8" idx="1"/>
            </p:cNvCxnSpPr>
            <p:nvPr/>
          </p:nvCxnSpPr>
          <p:spPr>
            <a:xfrm>
              <a:off x="2179708" y="2860887"/>
              <a:ext cx="325449" cy="0"/>
            </a:xfrm>
            <a:prstGeom prst="straightConnector1">
              <a:avLst/>
            </a:prstGeom>
            <a:ln w="635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4524527" y="2911703"/>
              <a:ext cx="325448" cy="0"/>
            </a:xfrm>
            <a:prstGeom prst="straightConnector1">
              <a:avLst/>
            </a:prstGeom>
            <a:ln w="635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6948722" y="2865650"/>
              <a:ext cx="325449" cy="0"/>
            </a:xfrm>
            <a:prstGeom prst="straightConnector1">
              <a:avLst/>
            </a:prstGeom>
            <a:ln w="635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9209400" y="2900587"/>
              <a:ext cx="325449" cy="0"/>
            </a:xfrm>
            <a:prstGeom prst="straightConnector1">
              <a:avLst/>
            </a:prstGeom>
            <a:ln w="635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763" y="190500"/>
            <a:ext cx="10409237" cy="1320800"/>
          </a:xfrm>
        </p:spPr>
        <p:txBody>
          <a:bodyPr rtlCol="0">
            <a:normAutofit/>
          </a:bodyPr>
          <a:lstStyle/>
          <a:p>
            <a:pPr lvl="1" eaLnBrk="1" fontAlgn="auto" hangingPunct="1">
              <a:spcAft>
                <a:spcPts val="0"/>
              </a:spcAft>
              <a:defRPr/>
            </a:pPr>
            <a:r>
              <a:rPr lang="ru-RU" sz="2800" b="1" i="1" u="sng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 Понятие </a:t>
            </a:r>
            <a:r>
              <a:rPr lang="ru-RU" sz="2800" b="1" i="1" u="sng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консалтинга в области информационных технологий</a:t>
            </a:r>
            <a:r>
              <a:rPr lang="ru-RU" sz="1800" b="1" dirty="0">
                <a:solidFill>
                  <a:schemeClr val="tx2"/>
                </a:solidFill>
              </a:rPr>
              <a:t/>
            </a:r>
            <a:br>
              <a:rPr lang="ru-RU" sz="1800" b="1" dirty="0">
                <a:solidFill>
                  <a:schemeClr val="tx2"/>
                </a:solidFill>
              </a:rPr>
            </a:br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22530" name="Прямоугольник 3"/>
          <p:cNvSpPr>
            <a:spLocks noChangeArrowheads="1"/>
          </p:cNvSpPr>
          <p:nvPr/>
        </p:nvSpPr>
        <p:spPr bwMode="auto">
          <a:xfrm>
            <a:off x="223838" y="1193800"/>
            <a:ext cx="114935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2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Консалтинг</a:t>
            </a:r>
            <a:r>
              <a:rPr lang="ru-RU" sz="2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- это деятельность специалиста или целой фирмы, занимающихся стратегическим планированием проекта, анализом и формализацией требований к информационной системе, созданием системного проекта, иногда - проектированием приложений.</a:t>
            </a:r>
            <a:endParaRPr lang="ru-RU" sz="2400">
              <a:latin typeface="Trebuchet MS" pitchFamily="34" charset="0"/>
            </a:endParaRPr>
          </a:p>
        </p:txBody>
      </p:sp>
      <p:sp>
        <p:nvSpPr>
          <p:cNvPr id="22531" name="Прямоугольник 4"/>
          <p:cNvSpPr>
            <a:spLocks noChangeArrowheads="1"/>
          </p:cNvSpPr>
          <p:nvPr/>
        </p:nvSpPr>
        <p:spPr bwMode="auto">
          <a:xfrm>
            <a:off x="223838" y="2905125"/>
            <a:ext cx="10410825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0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консалтинга:</a:t>
            </a:r>
          </a:p>
        </p:txBody>
      </p:sp>
      <p:sp>
        <p:nvSpPr>
          <p:cNvPr id="6" name="Овал 5"/>
          <p:cNvSpPr/>
          <p:nvPr/>
        </p:nvSpPr>
        <p:spPr>
          <a:xfrm>
            <a:off x="766763" y="3975100"/>
            <a:ext cx="4173537" cy="21082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бизнес-анализ и реструктуризация (реинжиниринг бизнес-процессов)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815138" y="3975100"/>
            <a:ext cx="4360862" cy="21082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системный анализ и проектирование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3103563" y="3429000"/>
            <a:ext cx="800100" cy="434975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464425" y="3382963"/>
            <a:ext cx="989013" cy="592137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3"/>
          <p:cNvSpPr>
            <a:spLocks noChangeArrowheads="1"/>
          </p:cNvSpPr>
          <p:nvPr/>
        </p:nvSpPr>
        <p:spPr bwMode="auto">
          <a:xfrm>
            <a:off x="850900" y="361950"/>
            <a:ext cx="1010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Консалтинговые структуры характеризуются позициями:</a:t>
            </a:r>
            <a:endParaRPr lang="ru-RU" sz="2800" b="1" i="1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23554" name="Прямоугольник 4"/>
          <p:cNvSpPr>
            <a:spLocks noChangeArrowheads="1"/>
          </p:cNvSpPr>
          <p:nvPr/>
        </p:nvSpPr>
        <p:spPr bwMode="auto">
          <a:xfrm>
            <a:off x="850900" y="1182688"/>
            <a:ext cx="998220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Symbol" pitchFamily="18" charset="2"/>
              <a:buChar char=""/>
            </a:pPr>
            <a:r>
              <a:rPr lang="ru-RU" sz="2800" b="1" i="1">
                <a:solidFill>
                  <a:srgbClr val="236F50"/>
                </a:solidFill>
                <a:latin typeface="Times New Roman" pitchFamily="18" charset="0"/>
                <a:cs typeface="Times New Roman" pitchFamily="18" charset="0"/>
              </a:rPr>
              <a:t>знания и информация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- главный и единственный их продукт;</a:t>
            </a:r>
          </a:p>
          <a:p>
            <a:pPr marL="342900" indent="-342900" algn="just">
              <a:buFont typeface="Symbol" pitchFamily="18" charset="2"/>
              <a:buChar char=""/>
            </a:pPr>
            <a:r>
              <a:rPr lang="ru-RU" sz="2800" b="1" i="1">
                <a:solidFill>
                  <a:srgbClr val="236F50"/>
                </a:solidFill>
                <a:latin typeface="Times New Roman" pitchFamily="18" charset="0"/>
                <a:cs typeface="Times New Roman" pitchFamily="18" charset="0"/>
              </a:rPr>
              <a:t>опыт персонала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, приобретаемый годами и десятилетиями при работе над конкретными проектами;</a:t>
            </a:r>
          </a:p>
          <a:p>
            <a:pPr marL="342900" indent="-342900" algn="just">
              <a:buFont typeface="Symbol" pitchFamily="18" charset="2"/>
              <a:buChar char=""/>
            </a:pPr>
            <a:r>
              <a:rPr lang="ru-RU" sz="2800" b="1" i="1">
                <a:solidFill>
                  <a:srgbClr val="236F50"/>
                </a:solidFill>
                <a:latin typeface="Times New Roman" pitchFamily="18" charset="0"/>
                <a:cs typeface="Times New Roman" pitchFamily="18" charset="0"/>
              </a:rPr>
              <a:t>наличие методологии выполнения консалтинговых проектов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Symbol" pitchFamily="18" charset="2"/>
              <a:buChar char=""/>
            </a:pPr>
            <a:r>
              <a:rPr lang="ru-RU" sz="2800" b="1" i="1">
                <a:solidFill>
                  <a:srgbClr val="236F50"/>
                </a:solidFill>
                <a:latin typeface="Times New Roman" pitchFamily="18" charset="0"/>
                <a:cs typeface="Times New Roman" pitchFamily="18" charset="0"/>
              </a:rPr>
              <a:t>независимость;</a:t>
            </a:r>
          </a:p>
          <a:p>
            <a:pPr marL="342900" indent="-342900" algn="just">
              <a:buFont typeface="Symbol" pitchFamily="18" charset="2"/>
              <a:buChar char=""/>
            </a:pPr>
            <a:r>
              <a:rPr lang="ru-RU" sz="2800" b="1" i="1">
                <a:solidFill>
                  <a:srgbClr val="236F50"/>
                </a:solidFill>
                <a:latin typeface="Times New Roman" pitchFamily="18" charset="0"/>
                <a:cs typeface="Times New Roman" pitchFamily="18" charset="0"/>
              </a:rPr>
              <a:t>объективность.</a:t>
            </a:r>
          </a:p>
        </p:txBody>
      </p:sp>
      <p:sp>
        <p:nvSpPr>
          <p:cNvPr id="23555" name="Прямоугольник 5"/>
          <p:cNvSpPr>
            <a:spLocks noChangeArrowheads="1"/>
          </p:cNvSpPr>
          <p:nvPr/>
        </p:nvSpPr>
        <p:spPr bwMode="auto">
          <a:xfrm>
            <a:off x="1016000" y="4525963"/>
            <a:ext cx="10045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Важный элемент консалтинга - формирование и обучение рабочих групп.</a:t>
            </a:r>
            <a:endParaRPr lang="ru-RU" sz="240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3" y="127000"/>
            <a:ext cx="10764837" cy="1320800"/>
          </a:xfrm>
        </p:spPr>
        <p:txBody>
          <a:bodyPr rtlCol="0">
            <a:normAutofit/>
          </a:bodyPr>
          <a:lstStyle/>
          <a:p>
            <a:pPr lvl="1" eaLnBrk="1" fontAlgn="auto" hangingPunct="1">
              <a:spcAft>
                <a:spcPts val="0"/>
              </a:spcAft>
              <a:defRPr/>
            </a:pPr>
            <a:r>
              <a:rPr lang="ru-RU" sz="2800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 </a:t>
            </a:r>
            <a:r>
              <a:rPr lang="en-US" sz="2800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ru-RU" sz="2800" b="1" i="1" u="sn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-технологии - методологическая и инструментальная база консалтинга</a:t>
            </a:r>
            <a:r>
              <a:rPr lang="ru-RU" sz="1800" b="1" dirty="0">
                <a:solidFill>
                  <a:schemeClr val="tx2"/>
                </a:solidFill>
              </a:rPr>
              <a:t/>
            </a:r>
            <a:br>
              <a:rPr lang="ru-RU" sz="1800" b="1" dirty="0">
                <a:solidFill>
                  <a:schemeClr val="tx2"/>
                </a:solidFill>
              </a:rPr>
            </a:br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6063" y="1112838"/>
            <a:ext cx="11082337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Computer-Aided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Software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Engineering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программотехнике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4579" name="Рисунок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2775" y="1854200"/>
            <a:ext cx="4316413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Группа 4"/>
          <p:cNvGrpSpPr>
            <a:grpSpLocks/>
          </p:cNvGrpSpPr>
          <p:nvPr/>
        </p:nvGrpSpPr>
        <p:grpSpPr bwMode="auto">
          <a:xfrm>
            <a:off x="1443038" y="101600"/>
            <a:ext cx="8123237" cy="2273300"/>
            <a:chOff x="1354667" y="4381806"/>
            <a:chExt cx="8123441" cy="227299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354667" y="4381806"/>
              <a:ext cx="7777357" cy="52380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800" b="1" i="1">
                  <a:solidFill>
                    <a:srgbClr val="236F5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Основная цель CASE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1588035" y="5169100"/>
              <a:ext cx="7890073" cy="14857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отделение проектирование ПО от его кодирования и последующих этапов разработки, а также сокрытие от разработчиков всех деталей среды разработки и функционирования ПО </a:t>
              </a:r>
              <a:endParaRPr lang="ru-RU" sz="2400">
                <a:solidFill>
                  <a:srgbClr val="002060"/>
                </a:solidFill>
              </a:endParaRPr>
            </a:p>
          </p:txBody>
        </p:sp>
      </p:grpSp>
      <p:grpSp>
        <p:nvGrpSpPr>
          <p:cNvPr id="25602" name="Группа 7"/>
          <p:cNvGrpSpPr>
            <a:grpSpLocks/>
          </p:cNvGrpSpPr>
          <p:nvPr/>
        </p:nvGrpSpPr>
        <p:grpSpPr bwMode="auto">
          <a:xfrm>
            <a:off x="704850" y="3238500"/>
            <a:ext cx="9832975" cy="2670175"/>
            <a:chOff x="720969" y="126840"/>
            <a:chExt cx="9832731" cy="2669898"/>
          </a:xfrm>
        </p:grpSpPr>
        <p:sp>
          <p:nvSpPr>
            <p:cNvPr id="25603" name="Прямоугольник 8"/>
            <p:cNvSpPr>
              <a:spLocks noChangeArrowheads="1"/>
            </p:cNvSpPr>
            <p:nvPr/>
          </p:nvSpPr>
          <p:spPr bwMode="auto">
            <a:xfrm>
              <a:off x="2413733" y="126840"/>
              <a:ext cx="609600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indent="449263" algn="ctr"/>
              <a:r>
                <a:rPr lang="ru-RU" sz="2800" b="1" i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CASE-технологии занимают устойчивое положение в областях</a:t>
              </a: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720969" y="1572903"/>
              <a:ext cx="3005063" cy="1168279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бизнес-анализ</a:t>
              </a:r>
              <a:r>
                <a:rPr lang="ru-RU" sz="28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7327980" y="1584014"/>
              <a:ext cx="3225720" cy="1212724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системный анализ и проектирование</a:t>
              </a: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 flipH="1">
              <a:off x="2502100" y="1125274"/>
              <a:ext cx="731820" cy="388897"/>
            </a:xfrm>
            <a:prstGeom prst="straightConnector1">
              <a:avLst/>
            </a:prstGeom>
            <a:ln w="34925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7788344" y="1099877"/>
              <a:ext cx="852467" cy="396834"/>
            </a:xfrm>
            <a:prstGeom prst="straightConnector1">
              <a:avLst/>
            </a:prstGeom>
            <a:ln w="34925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508000" y="457200"/>
          <a:ext cx="10515600" cy="5991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/>
              </a:tblGrid>
              <a:tr h="85192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CASE обладают следующими основными достоинствами:</a:t>
                      </a:r>
                    </a:p>
                  </a:txBody>
                  <a:tcPr/>
                </a:tc>
              </a:tr>
              <a:tr h="681541"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улучшают качество создаваемого ПО за счет средств автоматического контроля </a:t>
                      </a:r>
                      <a:endParaRPr lang="ru-RU" dirty="0"/>
                    </a:p>
                  </a:txBody>
                  <a:tcPr/>
                </a:tc>
              </a:tr>
              <a:tr h="1192696"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позволяют за короткое время создавать прототип будущей системы, что позволяет на ранних этапах оценить ожидаемый результат</a:t>
                      </a:r>
                      <a:endParaRPr lang="ru-RU" dirty="0"/>
                    </a:p>
                  </a:txBody>
                  <a:tcPr/>
                </a:tc>
              </a:tr>
              <a:tr h="691007"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ускоряют процесс проектирования и разработки</a:t>
                      </a:r>
                      <a:endParaRPr lang="ru-RU" dirty="0"/>
                    </a:p>
                  </a:txBody>
                  <a:tcPr/>
                </a:tc>
              </a:tr>
              <a:tr h="1192696"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освобождают разработчика от рутинной работы, позволяя ему цели ком сосредоточиться на творческой части разработки</a:t>
                      </a:r>
                      <a:endParaRPr lang="ru-RU" dirty="0"/>
                    </a:p>
                  </a:txBody>
                  <a:tcPr/>
                </a:tc>
              </a:tr>
              <a:tr h="691007"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поддерживают развитие и сопровождение разработки</a:t>
                      </a:r>
                      <a:endParaRPr lang="ru-RU" dirty="0"/>
                    </a:p>
                  </a:txBody>
                  <a:tcPr/>
                </a:tc>
              </a:tr>
              <a:tr h="691007">
                <a:tc>
                  <a:txBody>
                    <a:bodyPr/>
                    <a:lstStyle/>
                    <a:p>
                      <a:pPr marL="285750" marR="0" lvl="0" indent="-2857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поддерживают технологии повторного использования компонент разработки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FBF279BB59ECF4FA9C869E18CF0B771" ma:contentTypeVersion="0" ma:contentTypeDescription="Создание документа." ma:contentTypeScope="" ma:versionID="6945e39f0fea48da591cef1e4b5c16d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90A3A4BA-A2ED-4457-AE52-C395D2199A03}"/>
</file>

<file path=customXml/itemProps2.xml><?xml version="1.0" encoding="utf-8"?>
<ds:datastoreItem xmlns:ds="http://schemas.openxmlformats.org/officeDocument/2006/customXml" ds:itemID="{19F700F3-A9C2-437B-BD48-4D3AF5A5CC2A}"/>
</file>

<file path=customXml/itemProps3.xml><?xml version="1.0" encoding="utf-8"?>
<ds:datastoreItem xmlns:ds="http://schemas.openxmlformats.org/officeDocument/2006/customXml" ds:itemID="{48326F4D-6D67-40F5-9033-EEA68951D7E4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155</TotalTime>
  <Words>309</Words>
  <Application>Microsoft Office PowerPoint</Application>
  <PresentationFormat>Произвольный</PresentationFormat>
  <Paragraphs>43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20" baseType="lpstr">
      <vt:lpstr>Arial</vt:lpstr>
      <vt:lpstr>Trebuchet MS</vt:lpstr>
      <vt:lpstr>Wingdings 3</vt:lpstr>
      <vt:lpstr>Calibri</vt:lpstr>
      <vt:lpstr>Times New Roman</vt:lpstr>
      <vt:lpstr>Wingdings</vt:lpstr>
      <vt:lpstr>Symbol</vt:lpstr>
      <vt:lpstr>Грань</vt:lpstr>
      <vt:lpstr>Грань</vt:lpstr>
      <vt:lpstr>Грань</vt:lpstr>
      <vt:lpstr>Грань</vt:lpstr>
      <vt:lpstr>Слайд 1</vt:lpstr>
      <vt:lpstr>Слайд 2</vt:lpstr>
      <vt:lpstr>1.2 Модель непрерывного совершенствования бизнес-процесса  CPI (Continuous Process Improvement)</vt:lpstr>
      <vt:lpstr>1.3 Реинжиниринг </vt:lpstr>
      <vt:lpstr>2.1 Понятие консалтинга в области информационных технологий </vt:lpstr>
      <vt:lpstr>Слайд 6</vt:lpstr>
      <vt:lpstr>2.2 CASE-технологии - методологическая и инструментальная база консалтинга </vt:lpstr>
      <vt:lpstr>Слайд 8</vt:lpstr>
      <vt:lpstr>Слайд 9</vt:lpstr>
    </vt:vector>
  </TitlesOfParts>
  <Company>ГГУ им.Ф.Скорины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ИТ</dc:title>
  <dc:subject>Бизнес-процесс и понятие консалтинга </dc:subject>
  <dc:creator>Осипенко НБ</dc:creator>
  <cp:lastModifiedBy>user</cp:lastModifiedBy>
  <cp:revision>17</cp:revision>
  <dcterms:created xsi:type="dcterms:W3CDTF">2015-02-26T08:18:48Z</dcterms:created>
  <dcterms:modified xsi:type="dcterms:W3CDTF">2015-05-20T09:09:31Z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0x0101009FBF279BB59ECF4FA9C869E18CF0B771</vt:lpwstr>
  </property>
</Properties>
</file>